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2"/>
  </p:notesMasterIdLst>
  <p:handoutMasterIdLst>
    <p:handoutMasterId r:id="rId53"/>
  </p:handoutMasterIdLst>
  <p:sldIdLst>
    <p:sldId id="455" r:id="rId4"/>
    <p:sldId id="453" r:id="rId5"/>
    <p:sldId id="508" r:id="rId6"/>
    <p:sldId id="524" r:id="rId7"/>
    <p:sldId id="502" r:id="rId8"/>
    <p:sldId id="556" r:id="rId9"/>
    <p:sldId id="538" r:id="rId10"/>
    <p:sldId id="539" r:id="rId11"/>
    <p:sldId id="540" r:id="rId12"/>
    <p:sldId id="541" r:id="rId13"/>
    <p:sldId id="555" r:id="rId14"/>
    <p:sldId id="511" r:id="rId15"/>
    <p:sldId id="514" r:id="rId16"/>
    <p:sldId id="515" r:id="rId17"/>
    <p:sldId id="517" r:id="rId18"/>
    <p:sldId id="513" r:id="rId19"/>
    <p:sldId id="518" r:id="rId20"/>
    <p:sldId id="519" r:id="rId21"/>
    <p:sldId id="522" r:id="rId22"/>
    <p:sldId id="523" r:id="rId23"/>
    <p:sldId id="521" r:id="rId24"/>
    <p:sldId id="503" r:id="rId25"/>
    <p:sldId id="525" r:id="rId26"/>
    <p:sldId id="527" r:id="rId27"/>
    <p:sldId id="528" r:id="rId28"/>
    <p:sldId id="529" r:id="rId29"/>
    <p:sldId id="530" r:id="rId30"/>
    <p:sldId id="531" r:id="rId31"/>
    <p:sldId id="532" r:id="rId32"/>
    <p:sldId id="533" r:id="rId33"/>
    <p:sldId id="534" r:id="rId34"/>
    <p:sldId id="535" r:id="rId35"/>
    <p:sldId id="554" r:id="rId36"/>
    <p:sldId id="543" r:id="rId37"/>
    <p:sldId id="544" r:id="rId38"/>
    <p:sldId id="545" r:id="rId39"/>
    <p:sldId id="542" r:id="rId40"/>
    <p:sldId id="546" r:id="rId41"/>
    <p:sldId id="547" r:id="rId42"/>
    <p:sldId id="553" r:id="rId43"/>
    <p:sldId id="548" r:id="rId44"/>
    <p:sldId id="549" r:id="rId45"/>
    <p:sldId id="550" r:id="rId46"/>
    <p:sldId id="526" r:id="rId47"/>
    <p:sldId id="463" r:id="rId48"/>
    <p:sldId id="551" r:id="rId49"/>
    <p:sldId id="552" r:id="rId50"/>
    <p:sldId id="456" r:id="rId51"/>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630" autoAdjust="0"/>
    <p:restoredTop sz="80952" autoAdjust="0"/>
  </p:normalViewPr>
  <p:slideViewPr>
    <p:cSldViewPr>
      <p:cViewPr varScale="1">
        <p:scale>
          <a:sx n="102" d="100"/>
          <a:sy n="102" d="100"/>
        </p:scale>
        <p:origin x="1744" y="184"/>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2023/5/26</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2023/5/26</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20</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21</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23</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42</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44</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46</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47</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174740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175035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gif"/><Relationship Id="rId4" Type="http://schemas.openxmlformats.org/officeDocument/2006/relationships/image" Target="../media/image10.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microsoft.com/office/2017/06/relationships/model3d" Target="../media/model3d1.glb"/><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3.png"/><Relationship Id="rId4" Type="http://schemas.microsoft.com/office/2017/06/relationships/model3d" Target="../media/model3d1.glb"/><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5.gif"/></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1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方法流程（</a:t>
            </a:r>
            <a:r>
              <a:rPr lang="en-US" altLang="zh-CN" dirty="0"/>
              <a:t>Pipeline</a:t>
            </a:r>
            <a:r>
              <a:rPr lang="zh-CN" altLang="en-US" dirty="0"/>
              <a:t>）</a:t>
            </a:r>
            <a:endParaRPr lang="en-US" altLang="zh-CN" dirty="0"/>
          </a:p>
        </p:txBody>
      </p:sp>
      <p:pic>
        <p:nvPicPr>
          <p:cNvPr id="3" name="Picture 2" descr="A picture containing screenshot&#10;&#10;Description automatically generated">
            <a:extLst>
              <a:ext uri="{FF2B5EF4-FFF2-40B4-BE49-F238E27FC236}">
                <a16:creationId xmlns:a16="http://schemas.microsoft.com/office/drawing/2014/main" id="{AAA59D79-BC71-44DF-DC0D-815D932F993D}"/>
              </a:ext>
            </a:extLst>
          </p:cNvPr>
          <p:cNvPicPr>
            <a:picLocks noChangeAspect="1"/>
          </p:cNvPicPr>
          <p:nvPr/>
        </p:nvPicPr>
        <p:blipFill>
          <a:blip r:embed="rId2"/>
          <a:stretch>
            <a:fillRect/>
          </a:stretch>
        </p:blipFill>
        <p:spPr>
          <a:xfrm>
            <a:off x="193486" y="1433400"/>
            <a:ext cx="11805027" cy="3304221"/>
          </a:xfrm>
          <a:prstGeom prst="rect">
            <a:avLst/>
          </a:prstGeom>
        </p:spPr>
      </p:pic>
      <p:sp>
        <p:nvSpPr>
          <p:cNvPr id="4" name="TextBox 3">
            <a:extLst>
              <a:ext uri="{FF2B5EF4-FFF2-40B4-BE49-F238E27FC236}">
                <a16:creationId xmlns:a16="http://schemas.microsoft.com/office/drawing/2014/main" id="{70A11317-1DEA-0CAD-1702-A729BE0F2897}"/>
              </a:ext>
            </a:extLst>
          </p:cNvPr>
          <p:cNvSpPr txBox="1"/>
          <p:nvPr/>
        </p:nvSpPr>
        <p:spPr>
          <a:xfrm>
            <a:off x="1271464" y="4632337"/>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发出确认信号</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（快速两次眨眼）以选中头动向前射线击中的目标对象</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IDLE</a:t>
            </a:r>
          </a:p>
        </p:txBody>
      </p:sp>
      <p:sp>
        <p:nvSpPr>
          <p:cNvPr id="5" name="TextBox 4">
            <a:extLst>
              <a:ext uri="{FF2B5EF4-FFF2-40B4-BE49-F238E27FC236}">
                <a16:creationId xmlns:a16="http://schemas.microsoft.com/office/drawing/2014/main" id="{0C48CE79-CB36-0D89-CAFB-2C114932EADA}"/>
              </a:ext>
            </a:extLst>
          </p:cNvPr>
          <p:cNvSpPr txBox="1"/>
          <p:nvPr/>
        </p:nvSpPr>
        <p:spPr>
          <a:xfrm>
            <a:off x="4223792" y="4635691"/>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在</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“四叶草”操纵模式选择菜单对应区域驻留凝视一定时间，至确认进度满后进入对应的操纵模式（在此以空间缩放为例）</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
        <p:nvSpPr>
          <p:cNvPr id="6" name="TextBox 5">
            <a:extLst>
              <a:ext uri="{FF2B5EF4-FFF2-40B4-BE49-F238E27FC236}">
                <a16:creationId xmlns:a16="http://schemas.microsoft.com/office/drawing/2014/main" id="{9CCB71E4-98D1-9217-5A7D-07A1F1180630}"/>
              </a:ext>
            </a:extLst>
          </p:cNvPr>
          <p:cNvSpPr txBox="1"/>
          <p:nvPr/>
        </p:nvSpPr>
        <p:spPr>
          <a:xfrm>
            <a:off x="7104112" y="4632337"/>
            <a:ext cx="2232248" cy="2031325"/>
          </a:xfrm>
          <a:prstGeom prst="rect">
            <a:avLst/>
          </a:prstGeom>
          <a:solidFill>
            <a:schemeClr val="bg1"/>
          </a:solidFill>
        </p:spPr>
        <p:txBody>
          <a:bodyPr wrap="square" rtlCol="0" anchor="t">
            <a:spAutoFit/>
          </a:bodyPr>
          <a:lstStyle/>
          <a:p>
            <a:pPr algn="ctr"/>
            <a:r>
              <a:rPr lang="zh-CN" altLang="en-CN" sz="1400" dirty="0">
                <a:solidFill>
                  <a:schemeClr val="bg1">
                    <a:lumMod val="50000"/>
                  </a:schemeClr>
                </a:solidFill>
                <a:latin typeface="Cambria Math" panose="02040503050406030204" pitchFamily="18" charset="0"/>
                <a:ea typeface="+mn-ea"/>
                <a:cs typeface="Cambria Math" panose="02040503050406030204" pitchFamily="18" charset="0"/>
              </a:rPr>
              <a:t>对</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对象进行具体操纵，在操纵结束后通过发出确认信号（快速两次眨眼）以确认操纵结果并返回</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OBJECT_RESCALING</a:t>
            </a:r>
          </a:p>
        </p:txBody>
      </p:sp>
      <p:sp>
        <p:nvSpPr>
          <p:cNvPr id="8" name="TextBox 7">
            <a:extLst>
              <a:ext uri="{FF2B5EF4-FFF2-40B4-BE49-F238E27FC236}">
                <a16:creationId xmlns:a16="http://schemas.microsoft.com/office/drawing/2014/main" id="{257CC6B5-535E-6331-B263-5612363FEDDE}"/>
              </a:ext>
            </a:extLst>
          </p:cNvPr>
          <p:cNvSpPr txBox="1"/>
          <p:nvPr/>
        </p:nvSpPr>
        <p:spPr>
          <a:xfrm>
            <a:off x="9912424" y="4632337"/>
            <a:ext cx="1800200"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返回到</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“四叶草”菜单，在此用户可以继续选择对该对象进行接下来的操纵，也可以通过选择“</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CANCEL</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”退回到</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IDLE</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状态</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Tree>
    <p:extLst>
      <p:ext uri="{BB962C8B-B14F-4D97-AF65-F5344CB8AC3E}">
        <p14:creationId xmlns:p14="http://schemas.microsoft.com/office/powerpoint/2010/main" val="123372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8778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326612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221137" y="1361492"/>
            <a:ext cx="374974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“四叶草”操纵模式选择菜单出现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401817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每名参试者将分两次完成同样的一个任务，系统随机在某一次引入优化</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2" name="Group 1">
            <a:extLst>
              <a:ext uri="{FF2B5EF4-FFF2-40B4-BE49-F238E27FC236}">
                <a16:creationId xmlns:a16="http://schemas.microsoft.com/office/drawing/2014/main" id="{0D630D96-D9A2-F289-A42F-62598541214D}"/>
              </a:ext>
            </a:extLst>
          </p:cNvPr>
          <p:cNvGrpSpPr/>
          <p:nvPr/>
        </p:nvGrpSpPr>
        <p:grpSpPr>
          <a:xfrm>
            <a:off x="551384" y="1124744"/>
            <a:ext cx="11089232" cy="5273952"/>
            <a:chOff x="551384" y="1124744"/>
            <a:chExt cx="11089232" cy="5273952"/>
          </a:xfrm>
        </p:grpSpPr>
        <p:grpSp>
          <p:nvGrpSpPr>
            <p:cNvPr id="8" name="Group 7">
              <a:extLst>
                <a:ext uri="{FF2B5EF4-FFF2-40B4-BE49-F238E27FC236}">
                  <a16:creationId xmlns:a16="http://schemas.microsoft.com/office/drawing/2014/main" id="{C44B017F-B872-58CD-9E99-B737154EF974}"/>
                </a:ext>
              </a:extLst>
            </p:cNvPr>
            <p:cNvGrpSpPr/>
            <p:nvPr/>
          </p:nvGrpSpPr>
          <p:grpSpPr>
            <a:xfrm>
              <a:off x="551384" y="1124744"/>
              <a:ext cx="2752206" cy="9989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3395046" y="1124744"/>
              <a:ext cx="2304256" cy="9989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175990" y="1913993"/>
                <a:ext cx="1211737" cy="399318"/>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5705261" y="1124744"/>
              <a:ext cx="3168352" cy="9989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对象操纵</a:t>
                </a:r>
              </a:p>
            </p:txBody>
          </p:sp>
        </p:grpSp>
        <p:grpSp>
          <p:nvGrpSpPr>
            <p:cNvPr id="17" name="Group 16">
              <a:extLst>
                <a:ext uri="{FF2B5EF4-FFF2-40B4-BE49-F238E27FC236}">
                  <a16:creationId xmlns:a16="http://schemas.microsoft.com/office/drawing/2014/main" id="{638C2702-75D2-7201-DD6B-765C747B84CC}"/>
                </a:ext>
              </a:extLst>
            </p:cNvPr>
            <p:cNvGrpSpPr/>
            <p:nvPr/>
          </p:nvGrpSpPr>
          <p:grpSpPr>
            <a:xfrm>
              <a:off x="830363" y="3988576"/>
              <a:ext cx="10423428" cy="2410120"/>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chemeClr val="accent1">
                  <a:lumMod val="20000"/>
                  <a:lumOff val="80000"/>
                </a:schemeClr>
              </a:solidFill>
              <a:ln w="57150">
                <a:solidFill>
                  <a:schemeClr val="accent1">
                    <a:lumMod val="75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830363" y="2386544"/>
              <a:ext cx="10423427" cy="1330488"/>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984587" y="2827523"/>
              <a:ext cx="2563443" cy="426997"/>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567108" y="3207634"/>
              <a:ext cx="7218016" cy="329046"/>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567108" y="2539412"/>
              <a:ext cx="3528712" cy="57963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7256414" y="2540225"/>
              <a:ext cx="3528712" cy="578484"/>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nvGrpSpPr>
            <p:cNvPr id="4" name="Group 3">
              <a:extLst>
                <a:ext uri="{FF2B5EF4-FFF2-40B4-BE49-F238E27FC236}">
                  <a16:creationId xmlns:a16="http://schemas.microsoft.com/office/drawing/2014/main" id="{C9063B47-AB16-B3CB-3773-452F820B5FDA}"/>
                </a:ext>
              </a:extLst>
            </p:cNvPr>
            <p:cNvGrpSpPr/>
            <p:nvPr/>
          </p:nvGrpSpPr>
          <p:grpSpPr>
            <a:xfrm>
              <a:off x="8472264" y="1124744"/>
              <a:ext cx="3168352" cy="998900"/>
              <a:chOff x="7454769" y="1558659"/>
              <a:chExt cx="3375070" cy="1080000"/>
            </a:xfrm>
          </p:grpSpPr>
          <p:sp>
            <p:nvSpPr>
              <p:cNvPr id="5" name="矩形: 圆角 111">
                <a:extLst>
                  <a:ext uri="{FF2B5EF4-FFF2-40B4-BE49-F238E27FC236}">
                    <a16:creationId xmlns:a16="http://schemas.microsoft.com/office/drawing/2014/main" id="{EC05E955-3B50-96F4-1F31-4AB3B5E3099A}"/>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7" name="文本框 17">
                <a:extLst>
                  <a:ext uri="{FF2B5EF4-FFF2-40B4-BE49-F238E27FC236}">
                    <a16:creationId xmlns:a16="http://schemas.microsoft.com/office/drawing/2014/main" id="{0DB3B3D6-1CC2-AEBC-453B-BBA929032751}"/>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信号处理</a:t>
                </a:r>
              </a:p>
            </p:txBody>
          </p:sp>
        </p:gr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412776"/>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4942909"/>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4942909"/>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4797152"/>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
        <p:nvSpPr>
          <p:cNvPr id="5" name="TextBox 4">
            <a:extLst>
              <a:ext uri="{FF2B5EF4-FFF2-40B4-BE49-F238E27FC236}">
                <a16:creationId xmlns:a16="http://schemas.microsoft.com/office/drawing/2014/main" id="{C07761E2-0FE9-62DF-C29E-E34D031CADCD}"/>
              </a:ext>
            </a:extLst>
          </p:cNvPr>
          <p:cNvSpPr txBox="1"/>
          <p:nvPr/>
        </p:nvSpPr>
        <p:spPr>
          <a:xfrm>
            <a:off x="2315579" y="5805264"/>
            <a:ext cx="7560840" cy="646331"/>
          </a:xfrm>
          <a:prstGeom prst="rect">
            <a:avLst/>
          </a:prstGeom>
          <a:solidFill>
            <a:schemeClr val="bg1">
              <a:lumMod val="85000"/>
            </a:schemeClr>
          </a:solidFill>
        </p:spPr>
        <p:txBody>
          <a:bodyPr wrap="square" rtlCol="0">
            <a:spAutoFit/>
          </a:bodyPr>
          <a:lstStyle/>
          <a:p>
            <a:pPr algn="ctr"/>
            <a:r>
              <a:rPr lang="en-US" sz="1800" dirty="0">
                <a:effectLst/>
                <a:latin typeface="TimesNewRomanPSMT"/>
              </a:rPr>
              <a:t>C. Liu, A. </a:t>
            </a:r>
            <a:r>
              <a:rPr lang="en-US" sz="1800" dirty="0" err="1">
                <a:effectLst/>
                <a:latin typeface="TimesNewRomanPSMT"/>
              </a:rPr>
              <a:t>Plopski</a:t>
            </a:r>
            <a:r>
              <a:rPr lang="en-US" sz="1800" dirty="0">
                <a:effectLst/>
                <a:latin typeface="TimesNewRomanPSMT"/>
              </a:rPr>
              <a:t>, J. </a:t>
            </a:r>
            <a:r>
              <a:rPr lang="en-US" sz="1800" dirty="0" err="1">
                <a:effectLst/>
                <a:latin typeface="TimesNewRomanPSMT"/>
              </a:rPr>
              <a:t>Orlosky</a:t>
            </a:r>
            <a:r>
              <a:rPr lang="en-US" sz="1800" dirty="0">
                <a:effectLst/>
                <a:latin typeface="TimesNewRomanPSMT"/>
              </a:rPr>
              <a:t>. </a:t>
            </a:r>
            <a:r>
              <a:rPr lang="en-US" sz="1800" dirty="0" err="1">
                <a:effectLst/>
                <a:latin typeface="TimesNewRomanPSMT"/>
              </a:rPr>
              <a:t>Orthogaze</a:t>
            </a:r>
            <a:r>
              <a:rPr lang="en-US" sz="1800" dirty="0">
                <a:effectLst/>
                <a:latin typeface="TimesNewRomanPSMT"/>
              </a:rPr>
              <a:t>: Gaze­</a:t>
            </a:r>
            <a:r>
              <a:rPr lang="en-US" altLang="zh-CN" sz="1800" dirty="0">
                <a:effectLst/>
                <a:latin typeface="TimesNewRomanPSMT"/>
              </a:rPr>
              <a:t>-</a:t>
            </a:r>
            <a:r>
              <a:rPr lang="en-US" sz="1800" dirty="0">
                <a:effectLst/>
                <a:latin typeface="TimesNewRomanPSMT"/>
              </a:rPr>
              <a:t>based three­</a:t>
            </a:r>
            <a:r>
              <a:rPr lang="en-US" altLang="zh-CN" sz="1800" dirty="0">
                <a:effectLst/>
                <a:latin typeface="TimesNewRomanPSMT"/>
              </a:rPr>
              <a:t>-</a:t>
            </a:r>
            <a:r>
              <a:rPr lang="en-US" sz="1800" dirty="0">
                <a:effectLst/>
                <a:latin typeface="TimesNewRomanPSMT"/>
              </a:rPr>
              <a:t>dimensional object manipu­lation using orthogonal planes[J]. Computers &amp; Graphics, 2020.</a:t>
            </a:r>
            <a:endParaRPr lang="en-US" dirty="0">
              <a:effectLst/>
            </a:endParaRPr>
          </a:p>
        </p:txBody>
      </p:sp>
    </p:spTree>
    <p:extLst>
      <p:ext uri="{BB962C8B-B14F-4D97-AF65-F5344CB8AC3E}">
        <p14:creationId xmlns:p14="http://schemas.microsoft.com/office/powerpoint/2010/main" val="1120248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1_compressed">
            <a:hlinkClick r:id="" action="ppaction://media"/>
            <a:extLst>
              <a:ext uri="{FF2B5EF4-FFF2-40B4-BE49-F238E27FC236}">
                <a16:creationId xmlns:a16="http://schemas.microsoft.com/office/drawing/2014/main" id="{0173F772-6B0B-55BF-1204-E1FD4FD214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7287"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806700"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1948430" y="4172082"/>
                <a:ext cx="7848872" cy="646331"/>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1948430" y="4172082"/>
                <a:ext cx="7848872" cy="646331"/>
              </a:xfrm>
              <a:prstGeom prst="rect">
                <a:avLst/>
              </a:prstGeom>
              <a:blipFill>
                <a:blip r:embed="rId4"/>
                <a:stretch>
                  <a:fillRect l="-646" t="-3846" b="-13462"/>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1919536" y="4941168"/>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57422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3</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3</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5" name="UserStudy2_compressed">
            <a:hlinkClick r:id="" action="ppaction://media"/>
            <a:extLst>
              <a:ext uri="{FF2B5EF4-FFF2-40B4-BE49-F238E27FC236}">
                <a16:creationId xmlns:a16="http://schemas.microsoft.com/office/drawing/2014/main" id="{DCC0F1AE-D7FD-A125-A94B-22DB6CE616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4005"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en-US" altLang="zh-CN" dirty="0"/>
              <a:t>“</a:t>
            </a:r>
            <a:r>
              <a:rPr lang="zh-CN" altLang="en-US" dirty="0"/>
              <a:t>四叶草</a:t>
            </a:r>
            <a:r>
              <a:rPr lang="en-US" altLang="zh-CN" dirty="0"/>
              <a:t>”</a:t>
            </a:r>
            <a:r>
              <a:rPr lang="zh-CN" altLang="en-US" dirty="0"/>
              <a:t>模式选择菜单</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24" name="Picture 23" descr="A picture containing circle, screenshot, text, clock&#10;&#10;Description automatically generated">
            <a:extLst>
              <a:ext uri="{FF2B5EF4-FFF2-40B4-BE49-F238E27FC236}">
                <a16:creationId xmlns:a16="http://schemas.microsoft.com/office/drawing/2014/main" id="{2DF431FD-1FA1-834C-131D-118489CBCE14}"/>
              </a:ext>
            </a:extLst>
          </p:cNvPr>
          <p:cNvPicPr>
            <a:picLocks noChangeAspect="1"/>
          </p:cNvPicPr>
          <p:nvPr/>
        </p:nvPicPr>
        <p:blipFill>
          <a:blip r:embed="rId3"/>
          <a:stretch>
            <a:fillRect/>
          </a:stretch>
        </p:blipFill>
        <p:spPr>
          <a:xfrm>
            <a:off x="3168158" y="1700808"/>
            <a:ext cx="5855683" cy="4588408"/>
          </a:xfrm>
          <a:prstGeom prst="rect">
            <a:avLst/>
          </a:prstGeom>
        </p:spPr>
      </p:pic>
    </p:spTree>
    <p:extLst>
      <p:ext uri="{BB962C8B-B14F-4D97-AF65-F5344CB8AC3E}">
        <p14:creationId xmlns:p14="http://schemas.microsoft.com/office/powerpoint/2010/main" val="58010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1969</TotalTime>
  <Words>2986</Words>
  <Application>Microsoft Macintosh PowerPoint</Application>
  <PresentationFormat>Widescreen</PresentationFormat>
  <Paragraphs>435</Paragraphs>
  <Slides>48</Slides>
  <Notes>44</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2992</cp:revision>
  <cp:lastPrinted>2017-04-03T03:42:00Z</cp:lastPrinted>
  <dcterms:created xsi:type="dcterms:W3CDTF">2014-10-19T13:03:00Z</dcterms:created>
  <dcterms:modified xsi:type="dcterms:W3CDTF">2023-05-26T15:13:25Z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